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CB6087-133A-4529-9247-E3C45D0AA82B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B3CC73-DF6F-49F3-B115-C7676030C8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548680"/>
            <a:ext cx="784887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+mj-lt"/>
              </a:rPr>
              <a:t>Языковая дефиниция в структуре современного урока: </a:t>
            </a:r>
            <a:r>
              <a:rPr lang="ru-RU" sz="3600" dirty="0" smtClean="0">
                <a:latin typeface="+mj-lt"/>
              </a:rPr>
              <a:t/>
            </a:r>
            <a:br>
              <a:rPr lang="ru-RU" sz="3600" dirty="0" smtClean="0">
                <a:latin typeface="+mj-lt"/>
              </a:rPr>
            </a:br>
            <a:r>
              <a:rPr lang="ru-RU" sz="3600" b="1" dirty="0" smtClean="0">
                <a:latin typeface="+mj-lt"/>
              </a:rPr>
              <a:t>вербализация, типология (методический аспект)</a:t>
            </a:r>
          </a:p>
          <a:p>
            <a:pPr algn="ctr"/>
            <a:endParaRPr lang="ru-RU" sz="4000" b="1" dirty="0" smtClean="0">
              <a:latin typeface="+mj-lt"/>
            </a:endParaRPr>
          </a:p>
          <a:p>
            <a:pPr algn="r"/>
            <a:r>
              <a:rPr lang="ru-RU" sz="2800" b="1" i="1" dirty="0" smtClean="0">
                <a:latin typeface="+mj-lt"/>
              </a:rPr>
              <a:t>Агапова Екатерина Сергеевна, </a:t>
            </a:r>
          </a:p>
          <a:p>
            <a:pPr algn="r"/>
            <a:r>
              <a:rPr lang="ru-RU" sz="2800" b="1" i="1" dirty="0" smtClean="0">
                <a:latin typeface="+mj-lt"/>
              </a:rPr>
              <a:t>учитель русского языка и литературы</a:t>
            </a:r>
          </a:p>
          <a:p>
            <a:pPr algn="r"/>
            <a:r>
              <a:rPr lang="ru-RU" sz="2800" b="1" i="1" dirty="0" smtClean="0">
                <a:latin typeface="+mj-lt"/>
              </a:rPr>
              <a:t>МБОУ «Гимназия №28» Вахитовского района г.Казани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Назначение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учебных дефиниций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служить </a:t>
            </a:r>
            <a:r>
              <a:rPr lang="ru-RU" sz="3600" b="1" dirty="0"/>
              <a:t>для разъяснения учащимся незнакомых слов и понятий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Структура дефиниции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Левая часть (определяемое </a:t>
            </a:r>
            <a:r>
              <a:rPr lang="ru-RU" sz="3600" b="1" dirty="0"/>
              <a:t>понятие) </a:t>
            </a:r>
            <a:endParaRPr lang="ru-RU" sz="3600" b="1" dirty="0" smtClean="0"/>
          </a:p>
          <a:p>
            <a:r>
              <a:rPr lang="ru-RU" sz="3600" b="1" dirty="0" smtClean="0"/>
              <a:t>Правая </a:t>
            </a:r>
            <a:r>
              <a:rPr lang="ru-RU" sz="3600" b="1" dirty="0" smtClean="0"/>
              <a:t>часть </a:t>
            </a:r>
            <a:r>
              <a:rPr lang="ru-RU" sz="3600" b="1" dirty="0" smtClean="0"/>
              <a:t>(</a:t>
            </a:r>
            <a:r>
              <a:rPr lang="ru-RU" sz="3600" b="1" dirty="0"/>
              <a:t>анализа левой части</a:t>
            </a:r>
            <a:r>
              <a:rPr lang="ru-RU" sz="3600" b="1" dirty="0" smtClean="0"/>
              <a:t>)</a:t>
            </a:r>
            <a:endParaRPr lang="ru-RU" sz="3600" b="1" dirty="0" smtClean="0"/>
          </a:p>
          <a:p>
            <a:r>
              <a:rPr lang="ru-RU" sz="3600" b="1" dirty="0" smtClean="0"/>
              <a:t>Дефинитивная связка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Правила составления дефиниций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определение должно быть четким и ясным, не содержащим двусмысленности; </a:t>
            </a:r>
            <a:endParaRPr lang="ru-RU" b="1" dirty="0" smtClean="0"/>
          </a:p>
          <a:p>
            <a:r>
              <a:rPr lang="ru-RU" b="1" dirty="0" smtClean="0"/>
              <a:t>понятие </a:t>
            </a:r>
            <a:r>
              <a:rPr lang="ru-RU" b="1" dirty="0"/>
              <a:t>не должно определяться через само себя;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определении должны указываться существенные признаки; </a:t>
            </a:r>
            <a:endParaRPr lang="ru-RU" b="1" dirty="0" smtClean="0"/>
          </a:p>
          <a:p>
            <a:r>
              <a:rPr lang="ru-RU" b="1" dirty="0" smtClean="0"/>
              <a:t>определение </a:t>
            </a:r>
            <a:r>
              <a:rPr lang="ru-RU" b="1" dirty="0"/>
              <a:t>не должно быть логически противоречивым; </a:t>
            </a:r>
            <a:endParaRPr lang="ru-RU" b="1" dirty="0" smtClean="0"/>
          </a:p>
          <a:p>
            <a:r>
              <a:rPr lang="ru-RU" b="1" dirty="0" smtClean="0"/>
              <a:t>дефиниция </a:t>
            </a:r>
            <a:r>
              <a:rPr lang="ru-RU" b="1" dirty="0"/>
              <a:t>должна быть краткой и построенной в соответствии с правилами грамматики.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Процесс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дефинирования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накапливаются опытные факты; </a:t>
            </a:r>
            <a:endParaRPr lang="ru-RU" b="1" dirty="0" smtClean="0"/>
          </a:p>
          <a:p>
            <a:r>
              <a:rPr lang="ru-RU" b="1" dirty="0" smtClean="0"/>
              <a:t>выясняются </a:t>
            </a:r>
            <a:r>
              <a:rPr lang="ru-RU" b="1" dirty="0"/>
              <a:t>сходства объекта с другими; </a:t>
            </a:r>
            <a:endParaRPr lang="ru-RU" b="1" dirty="0" smtClean="0"/>
          </a:p>
          <a:p>
            <a:r>
              <a:rPr lang="ru-RU" b="1" dirty="0" smtClean="0"/>
              <a:t>выявляются </a:t>
            </a:r>
            <a:r>
              <a:rPr lang="ru-RU" b="1" dirty="0"/>
              <a:t>характерные особенности объекта; </a:t>
            </a:r>
            <a:endParaRPr lang="ru-RU" b="1" dirty="0" smtClean="0"/>
          </a:p>
          <a:p>
            <a:r>
              <a:rPr lang="ru-RU" b="1" dirty="0" smtClean="0"/>
              <a:t>последовательно </a:t>
            </a:r>
            <a:r>
              <a:rPr lang="ru-RU" b="1" dirty="0"/>
              <a:t>соединяются все существенные признаки, отвлеченные от объекта.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Варианты заданий при обучении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дефинированию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назовите части готового определения, </a:t>
            </a:r>
            <a:endParaRPr lang="ru-RU" b="1" dirty="0" smtClean="0"/>
          </a:p>
          <a:p>
            <a:r>
              <a:rPr lang="ru-RU" b="1" dirty="0" smtClean="0"/>
              <a:t>вставьте </a:t>
            </a:r>
            <a:r>
              <a:rPr lang="ru-RU" b="1" dirty="0"/>
              <a:t>в определение пропущенную часть, </a:t>
            </a:r>
            <a:endParaRPr lang="ru-RU" b="1" dirty="0" smtClean="0"/>
          </a:p>
          <a:p>
            <a:r>
              <a:rPr lang="ru-RU" b="1" dirty="0" smtClean="0"/>
              <a:t>найдите </a:t>
            </a:r>
            <a:r>
              <a:rPr lang="ru-RU" b="1" dirty="0"/>
              <a:t>ошибки в определении понятия, </a:t>
            </a:r>
            <a:endParaRPr lang="ru-RU" b="1" dirty="0" smtClean="0"/>
          </a:p>
          <a:p>
            <a:r>
              <a:rPr lang="ru-RU" b="1" dirty="0" smtClean="0"/>
              <a:t>сформулируйте </a:t>
            </a:r>
            <a:r>
              <a:rPr lang="ru-RU" b="1" dirty="0"/>
              <a:t>определение изученного понятия.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Типология дефиниций (1)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Семантические дефиниции</a:t>
            </a:r>
          </a:p>
          <a:p>
            <a:r>
              <a:rPr lang="ru-RU" b="1" dirty="0" smtClean="0"/>
              <a:t>Синтаксические дефиниции</a:t>
            </a:r>
          </a:p>
          <a:p>
            <a:r>
              <a:rPr lang="ru-RU" b="1" dirty="0" smtClean="0"/>
              <a:t>Контекстуальные дефиниции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Типология дефиниций (2)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Полные </a:t>
            </a:r>
          </a:p>
          <a:p>
            <a:r>
              <a:rPr lang="ru-RU" b="1" dirty="0" smtClean="0"/>
              <a:t>Неполные</a:t>
            </a:r>
          </a:p>
          <a:p>
            <a:endParaRPr lang="ru-RU" b="1" dirty="0"/>
          </a:p>
          <a:p>
            <a:r>
              <a:rPr lang="ru-RU" b="1" dirty="0" smtClean="0"/>
              <a:t>Достаточные</a:t>
            </a:r>
          </a:p>
          <a:p>
            <a:r>
              <a:rPr lang="ru-RU" b="1" dirty="0" smtClean="0"/>
              <a:t>Недостаточные</a:t>
            </a:r>
          </a:p>
          <a:p>
            <a:r>
              <a:rPr lang="ru-RU" b="1" dirty="0" smtClean="0"/>
              <a:t>Избыточные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Типология дефиниций (3)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7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err="1" smtClean="0"/>
              <a:t>остенсивные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классификационные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трансформационные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интерпретационные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err="1" smtClean="0"/>
              <a:t>экземплификативные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инструментальные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косвенные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err="1" smtClean="0"/>
              <a:t>квази</a:t>
            </a:r>
            <a:r>
              <a:rPr lang="ru-RU" b="1" dirty="0" smtClean="0"/>
              <a:t>- </a:t>
            </a:r>
            <a:r>
              <a:rPr lang="ru-RU" b="1" dirty="0"/>
              <a:t>и </a:t>
            </a:r>
            <a:r>
              <a:rPr lang="ru-RU" b="1" dirty="0" err="1"/>
              <a:t>псевдодефиниции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181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Назначение учебных дефиниций </vt:lpstr>
      <vt:lpstr>Структура дефиниции</vt:lpstr>
      <vt:lpstr>Правила составления дефиниций</vt:lpstr>
      <vt:lpstr>Процесс дефинирования</vt:lpstr>
      <vt:lpstr>Варианты заданий при обучении дефинированию</vt:lpstr>
      <vt:lpstr>Типология дефиниций (1)</vt:lpstr>
      <vt:lpstr>Типология дефиниций (2)</vt:lpstr>
      <vt:lpstr>Типология дефиниций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Языковая дефиниция в структуре современного урока:  вербализация, типология (методический аспект)</dc:title>
  <dc:creator>Екатерина</dc:creator>
  <cp:lastModifiedBy>Екатерина</cp:lastModifiedBy>
  <cp:revision>3</cp:revision>
  <dcterms:created xsi:type="dcterms:W3CDTF">2013-12-12T08:17:56Z</dcterms:created>
  <dcterms:modified xsi:type="dcterms:W3CDTF">2013-12-12T08:39:50Z</dcterms:modified>
</cp:coreProperties>
</file>